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">
          <p15:clr>
            <a:srgbClr val="000000"/>
          </p15:clr>
        </p15:guide>
        <p15:guide id="2" pos="3600">
          <p15:clr>
            <a:srgbClr val="000000"/>
          </p15:clr>
        </p15:guide>
        <p15:guide id="3" orient="horz" pos="43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372"/>
        <p:guide pos="360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84c7062f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84c7062f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B72A6C48-60AC-C9A6-E5D9-0A73FF93D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84c7062f9_0_147:notes">
            <a:extLst>
              <a:ext uri="{FF2B5EF4-FFF2-40B4-BE49-F238E27FC236}">
                <a16:creationId xmlns:a16="http://schemas.microsoft.com/office/drawing/2014/main" id="{505934F2-FD4A-4D6C-3CB5-47ED3E137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84c7062f9_0_147:notes">
            <a:extLst>
              <a:ext uri="{FF2B5EF4-FFF2-40B4-BE49-F238E27FC236}">
                <a16:creationId xmlns:a16="http://schemas.microsoft.com/office/drawing/2014/main" id="{34F0D13A-CDF1-BF30-999C-89F122565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44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36D295AE-6132-7911-4B96-F464CE9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84c7062f9_0_147:notes">
            <a:extLst>
              <a:ext uri="{FF2B5EF4-FFF2-40B4-BE49-F238E27FC236}">
                <a16:creationId xmlns:a16="http://schemas.microsoft.com/office/drawing/2014/main" id="{AC65211B-D3F4-D0B9-A47E-77A58C158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84c7062f9_0_147:notes">
            <a:extLst>
              <a:ext uri="{FF2B5EF4-FFF2-40B4-BE49-F238E27FC236}">
                <a16:creationId xmlns:a16="http://schemas.microsoft.com/office/drawing/2014/main" id="{76EE3BB0-5633-CA92-8576-AECD885E00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1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84c7062f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84c7062f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89134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43548" y="60300"/>
            <a:ext cx="683025" cy="5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600" y="0"/>
            <a:ext cx="2236451" cy="7757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86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95275" y="1916459"/>
            <a:ext cx="1160145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ML Algorithms in Formula 1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3548062" y="3935759"/>
            <a:ext cx="5095875" cy="77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Comprehensive Literature Survey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Ashish Ghatkar | Zayaan Ghauri | Daksh Girdhar | Ridham Jain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1126" y="86926"/>
            <a:ext cx="681750" cy="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590"/>
            <a:ext cx="2447231" cy="7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89134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33625"/>
            <a:ext cx="53340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333625"/>
            <a:ext cx="5334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Results: Driver Analysis &amp; Learning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2247900" y="2628900"/>
            <a:ext cx="208026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Driver Clustering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866775" y="3257550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Analysis revealed distinct groups of drivers (e.g., elite, midfield, strugglers).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677150" y="2628900"/>
            <a:ext cx="268033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Competitive Learning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6581775" y="3257550"/>
            <a:ext cx="4743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Teams that learn from data consistently perform better.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971550" y="39624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1057275" y="39624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Top-tier drivers exhibit unique and superior patterns in race execution, tire management, and overtaking.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971550" y="44958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1057275" y="44958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aids in talent scouting and refining strategies based on driver tendencies.</a:t>
            </a:r>
            <a:endParaRPr/>
          </a:p>
        </p:txBody>
      </p:sp>
      <p:sp>
        <p:nvSpPr>
          <p:cNvPr id="256" name="Google Shape;256;p22"/>
          <p:cNvSpPr txBox="1"/>
          <p:nvPr/>
        </p:nvSpPr>
        <p:spPr>
          <a:xfrm>
            <a:off x="6686550" y="37338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7" name="Google Shape;257;p22"/>
          <p:cNvSpPr txBox="1"/>
          <p:nvPr/>
        </p:nvSpPr>
        <p:spPr>
          <a:xfrm>
            <a:off x="6772275" y="37338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NLP of race debriefs and radio shows that teams systematically analyze competitor strategies.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6686550" y="42672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6772275" y="42672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Data-driven learning and dynamic adaptation contribute to long-term success.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247900"/>
            <a:ext cx="53340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247900"/>
            <a:ext cx="5334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Comparative Analysis: Discussion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1762125" y="2543175"/>
            <a:ext cx="310038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Strengths &amp; Applications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7277100" y="2543175"/>
            <a:ext cx="352044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Limitations &amp; Improvements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971550" y="311467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057275" y="3114675"/>
            <a:ext cx="45529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Strengths: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 predictive accuracy (Paper 2), effective dimensionality reduction (Paper 1), provides clear, actionable segments (Paper 3).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971550" y="387667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057275" y="3876675"/>
            <a:ext cx="455295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Applications: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6686550" y="311467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6772275" y="311467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Limitations: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Difficulty accessing proprietary team data, models may not be fast enough for real-time decisions, reliance on historical data.</a:t>
            </a:r>
            <a:endParaRPr dirty="0"/>
          </a:p>
        </p:txBody>
      </p:sp>
      <p:sp>
        <p:nvSpPr>
          <p:cNvPr id="276" name="Google Shape;276;p23"/>
          <p:cNvSpPr txBox="1"/>
          <p:nvPr/>
        </p:nvSpPr>
        <p:spPr>
          <a:xfrm>
            <a:off x="6686549" y="391585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 dirty="0"/>
          </a:p>
        </p:txBody>
      </p:sp>
      <p:sp>
        <p:nvSpPr>
          <p:cNvPr id="277" name="Google Shape;277;p23"/>
          <p:cNvSpPr txBox="1"/>
          <p:nvPr/>
        </p:nvSpPr>
        <p:spPr>
          <a:xfrm>
            <a:off x="6772275" y="3876675"/>
            <a:ext cx="455295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Potential Improvements:</a:t>
            </a:r>
            <a:endParaRPr dirty="0"/>
          </a:p>
        </p:txBody>
      </p:sp>
      <p:sp>
        <p:nvSpPr>
          <p:cNvPr id="278" name="Google Shape;278;p23"/>
          <p:cNvSpPr txBox="1"/>
          <p:nvPr/>
        </p:nvSpPr>
        <p:spPr>
          <a:xfrm>
            <a:off x="1152525" y="420052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1247775" y="420052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Real-time strategy calls (Tires).</a:t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1152525" y="450532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1247775" y="450532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Optimizing pre-race car setup (Aero).</a:t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1152525" y="481012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1247775" y="481012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Talent scouting &amp; rival analysis (Drivers).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6867525" y="426415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6962775" y="426415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Integrate live telemetry data streams.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6867525" y="4568955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6962775" y="456895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Use Reinforcement Learning for dynamic strategy.</a:t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6911517" y="4799077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○</a:t>
            </a:r>
            <a:endParaRPr dirty="0"/>
          </a:p>
        </p:txBody>
      </p:sp>
      <p:sp>
        <p:nvSpPr>
          <p:cNvPr id="289" name="Google Shape;289;p23"/>
          <p:cNvSpPr txBox="1"/>
          <p:nvPr/>
        </p:nvSpPr>
        <p:spPr>
          <a:xfrm>
            <a:off x="6962775" y="4873755"/>
            <a:ext cx="4362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Develop XAI models for better interpretability.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/>
        </p:nvSpPr>
        <p:spPr>
          <a:xfrm>
            <a:off x="213550" y="652575"/>
            <a:ext cx="5501400" cy="488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E293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Prototype: F1 Race Winner Predictor</a:t>
            </a:r>
            <a:endParaRPr sz="3000" b="1" dirty="0">
              <a:solidFill>
                <a:srgbClr val="1E293B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E293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Model Performance</a:t>
            </a:r>
            <a:endParaRPr sz="2400" b="1" dirty="0">
              <a:solidFill>
                <a:srgbClr val="1E293B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prototype application was built to predict F1 race winners based on historical data.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Accuracy: 96.87%</a:t>
            </a: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ROC AUC: 98.46%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Validation Accuracy: 99.09%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50"/>
              <a:buFont typeface="Lato"/>
              <a:buChar char="●"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Validation ROC AUC: 99.85%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47556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model demonstrates high accuracy and robust performance, providing a strong foundation for predictive analysis.</a:t>
            </a:r>
            <a:endParaRPr sz="1350" dirty="0">
              <a:solidFill>
                <a:srgbClr val="47556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741" y="652575"/>
            <a:ext cx="4738195" cy="30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750" y="3742625"/>
            <a:ext cx="4738176" cy="2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B4230A49-7494-630F-D61D-559D56F8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6C747-A10D-DC76-9E96-CE5A8AA7F4CA}"/>
              </a:ext>
            </a:extLst>
          </p:cNvPr>
          <p:cNvSpPr txBox="1"/>
          <p:nvPr/>
        </p:nvSpPr>
        <p:spPr>
          <a:xfrm>
            <a:off x="838986" y="801278"/>
            <a:ext cx="929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C7A65-9AA5-FAE6-0EE2-AD09167B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8" t="44261" r="19510" b="15739"/>
          <a:stretch>
            <a:fillRect/>
          </a:stretch>
        </p:blipFill>
        <p:spPr>
          <a:xfrm>
            <a:off x="575035" y="1781665"/>
            <a:ext cx="11102637" cy="3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C0738ECF-370B-A398-B094-0DAE64D7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110EC-2115-F8EB-5938-2593471E006F}"/>
              </a:ext>
            </a:extLst>
          </p:cNvPr>
          <p:cNvSpPr txBox="1"/>
          <p:nvPr/>
        </p:nvSpPr>
        <p:spPr>
          <a:xfrm>
            <a:off x="838986" y="801278"/>
            <a:ext cx="929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1C546-5426-FD7F-1A59-920F0B2A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8" t="44261" r="19510" b="15739"/>
          <a:stretch>
            <a:fillRect/>
          </a:stretch>
        </p:blipFill>
        <p:spPr>
          <a:xfrm>
            <a:off x="575035" y="1781665"/>
            <a:ext cx="11102637" cy="3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4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498350" y="889875"/>
            <a:ext cx="952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3000" b="1">
                <a:solidFill>
                  <a:srgbClr val="1E293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Prototype: Predictions &amp; Feature Analysis</a:t>
            </a:r>
            <a:endParaRPr sz="3000" b="1">
              <a:solidFill>
                <a:srgbClr val="1E293B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162750" y="4413800"/>
            <a:ext cx="30000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B7202E"/>
                </a:solidFill>
                <a:latin typeface="Poppins"/>
                <a:ea typeface="Poppins"/>
                <a:cs typeface="Poppins"/>
                <a:sym typeface="Poppins"/>
              </a:rPr>
              <a:t>Race Outcome Prediction</a:t>
            </a:r>
            <a:endParaRPr sz="1650" b="1">
              <a:solidFill>
                <a:srgbClr val="B720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tool predicts race results, win probability, and expected points for specific circuits, like São Paulo.</a:t>
            </a:r>
            <a:endParaRPr sz="11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0" y="1536375"/>
            <a:ext cx="4512451" cy="25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952925" y="4413800"/>
            <a:ext cx="36783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B7202E"/>
                </a:solidFill>
                <a:latin typeface="Poppins"/>
                <a:ea typeface="Poppins"/>
                <a:cs typeface="Poppins"/>
                <a:sym typeface="Poppins"/>
              </a:rPr>
              <a:t>Feature Importance</a:t>
            </a:r>
            <a:endParaRPr sz="1650" b="1">
              <a:solidFill>
                <a:srgbClr val="B720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Analysis shows 'Circuit Wins' and 'Championship Position' are the most significant factors in predicting a race winner.</a:t>
            </a:r>
            <a:endParaRPr sz="11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4">
            <a:alphaModFix/>
          </a:blip>
          <a:srcRect b="16233"/>
          <a:stretch/>
        </p:blipFill>
        <p:spPr>
          <a:xfrm>
            <a:off x="6378550" y="1536375"/>
            <a:ext cx="4827075" cy="25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73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1835467" y="3086100"/>
            <a:ext cx="852106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Scope &amp; Innovations</a:t>
            </a:r>
            <a:endParaRPr/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625" y="85725"/>
            <a:ext cx="766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2295240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77259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66975"/>
            <a:ext cx="34290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00" y="2466975"/>
            <a:ext cx="34290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2466975"/>
            <a:ext cx="34290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The Future of ML in F1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1362075" y="3352800"/>
            <a:ext cx="194024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Real-Time Aero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866775" y="3981450"/>
            <a:ext cx="2838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Using live telemetry to dynamically adjust wing angles, DRS configurations, and airflow management during a race.</a:t>
            </a:r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5276850" y="3352800"/>
            <a:ext cx="172021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AI-Driven CFD</a:t>
            </a:r>
            <a:endParaRPr/>
          </a:p>
        </p:txBody>
      </p:sp>
      <p:sp>
        <p:nvSpPr>
          <p:cNvPr id="329" name="Google Shape;329;p27"/>
          <p:cNvSpPr txBox="1"/>
          <p:nvPr/>
        </p:nvSpPr>
        <p:spPr>
          <a:xfrm>
            <a:off x="4676775" y="3981450"/>
            <a:ext cx="2838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Using deep neural networks as "surrogate models" to approximate CFD outputs, rapidly testing new aero designs in minutes, not days.</a:t>
            </a:r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8815387" y="3352800"/>
            <a:ext cx="2290286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Adaptive Strategy</a:t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8486775" y="3981450"/>
            <a:ext cx="2838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Multi-agent reinforcement learning systems that simulate rival team responses to optimize strategies in real-time.</a:t>
            </a:r>
            <a:endParaRPr/>
          </a:p>
        </p:txBody>
      </p:sp>
      <p:pic>
        <p:nvPicPr>
          <p:cNvPr id="332" name="Google Shape;332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4550" y="27813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24550" y="27813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91687" y="2781300"/>
            <a:ext cx="42862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8700" y="0"/>
            <a:ext cx="5923301" cy="61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 txBox="1"/>
          <p:nvPr/>
        </p:nvSpPr>
        <p:spPr>
          <a:xfrm>
            <a:off x="571500" y="1285875"/>
            <a:ext cx="5500687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647700" y="2012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857250" y="2012950"/>
            <a:ext cx="4857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ML has fundamentally revolutionized F1, enhancing aerodynamics, tire strategy, and driver analysis.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647700" y="2774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857250" y="2774950"/>
            <a:ext cx="4857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Predictive modeling optimizes car design, while dynamic models refine in-race strategy.</a:t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647700" y="3536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6" name="Google Shape;346;p28"/>
          <p:cNvSpPr txBox="1"/>
          <p:nvPr/>
        </p:nvSpPr>
        <p:spPr>
          <a:xfrm>
            <a:off x="857250" y="3536950"/>
            <a:ext cx="4857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Clustering and learning models help teams assess talent and strategically plan against rivals.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647700" y="4298950"/>
            <a:ext cx="11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348" name="Google Shape;348;p28"/>
          <p:cNvSpPr txBox="1"/>
          <p:nvPr/>
        </p:nvSpPr>
        <p:spPr>
          <a:xfrm>
            <a:off x="857250" y="4298950"/>
            <a:ext cx="485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While challenges in data privacy and computation remain, data-driven decision-making is undeniably at the core of competitive success in Formula 1.</a:t>
            </a:r>
            <a:endParaRPr/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575" y="42634"/>
            <a:ext cx="693400" cy="5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295200" y="2967299"/>
            <a:ext cx="1160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5" y="285750"/>
            <a:ext cx="904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71500" y="1000125"/>
            <a:ext cx="5500687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Introduction &amp; Motivation</a:t>
            </a:r>
            <a:endParaRPr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4">
            <a:alphaModFix/>
          </a:blip>
          <a:srcRect t="6247" b="6247"/>
          <a:stretch/>
        </p:blipFill>
        <p:spPr>
          <a:xfrm>
            <a:off x="6072175" y="0"/>
            <a:ext cx="6179301" cy="67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42950" y="19526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952500" y="1952625"/>
            <a:ext cx="48577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Machine learning is essential in F1, where marginal performance gains determine victory or defeat.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42950" y="27146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52500" y="2714625"/>
            <a:ext cx="485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Vast amounts of data from telemetry, simulations, and competitor analysis require advanced ML to extract meaningful insights.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42950" y="376237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952500" y="3762375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ML is leveraged to optimize aerodynamics, predict tire strategies, analyze driver behavior, and refine overall race performance.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42950" y="4810125"/>
            <a:ext cx="1143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952500" y="4810125"/>
            <a:ext cx="485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ability to interpret patterns and predict outcomes provides a crucial strategic edge in this technology-driven sport.</a:t>
            </a:r>
            <a:endParaRPr/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4830" y="71190"/>
            <a:ext cx="683645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777250"/>
            <a:ext cx="12251474" cy="10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803389"/>
            <a:ext cx="53340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838984"/>
            <a:ext cx="53340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424112" y="2134259"/>
            <a:ext cx="171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Evolution in F1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866775" y="2762909"/>
            <a:ext cx="47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sport has evolved from rudimentary statistical analysis to employing sophisticated, real-time AI-driven approaches.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039100" y="2134259"/>
            <a:ext cx="192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 Challenges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581775" y="2762909"/>
            <a:ext cx="474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Implementing ML in F1 is not without obstacles: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971550" y="34677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057275" y="34677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Deep learning techniques refine car designs and optimize mechanical components.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971550" y="40011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57275" y="40011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Cloud computing enables seamless data sharing and collaborative analysis across global teams.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6686550" y="32391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6772275" y="32391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Data Volume: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Managing and interpreting the sheer volume and complexity of data generated.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686550" y="37725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6772275" y="37725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Real-time Processing: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Split-second decisions require instantaneous data processing.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6686550" y="43059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6772275" y="4305959"/>
            <a:ext cx="4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Secrecy: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Data security is paramount, as insights are a core strategic edge.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686550" y="4839359"/>
            <a:ext cx="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772275" y="4839359"/>
            <a:ext cx="4553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Regulation: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FIA rules impose constraints on how ML can be applied.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816149"/>
            <a:ext cx="12191999" cy="10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295275" y="2743200"/>
            <a:ext cx="1160145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Methodology: Four Key Research Areas</a:t>
            </a:r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7175" y="52475"/>
            <a:ext cx="69614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2295224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77259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66925"/>
            <a:ext cx="53340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066925"/>
            <a:ext cx="533400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Methodology 1: Aerodynamics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300162" y="2952750"/>
            <a:ext cx="407050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ML for Motorsport Aerodynamics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866775" y="3333750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"Machine learning for Motorsport Aerodynamics" (Watts et al., 2019)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66775" y="3829050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study investigates integrating Computational Fluid Dynamics (CFD) simulations with ML algorithms to enhance aerodynamic efficiency.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020050" y="2952750"/>
            <a:ext cx="196024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 Techniques</a:t>
            </a:r>
            <a:endParaRPr/>
          </a:p>
        </p:txBody>
      </p:sp>
      <p:pic>
        <p:nvPicPr>
          <p:cNvPr id="157" name="Google Shape;15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7050" y="23812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50" y="238125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6686550" y="37719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772275" y="3771900"/>
            <a:ext cx="45529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Principal Component Analysis (PCA):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Used to reduce the dimensionality of aerodynamic parameters, focusing on the most critical factors.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6686550" y="45339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6772275" y="4533900"/>
            <a:ext cx="45529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Artificial Neural Networks (ANNs):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Employed to predict aerodynamic efficiency based on various input parameters from simulations.</a:t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14525"/>
            <a:ext cx="5038725" cy="37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1775" y="1914525"/>
            <a:ext cx="5038725" cy="376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71500" y="952500"/>
            <a:ext cx="11601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Methodology 2: Tire Strategy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10858500" y="381000"/>
            <a:ext cx="619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10858500" y="542925"/>
            <a:ext cx="619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214437" y="2800350"/>
            <a:ext cx="4250531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Predicting F1 Compound Decisions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866775" y="3181350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"From Data to Podium" (Leischner, 2023)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866775" y="3676650"/>
            <a:ext cx="4743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paper explores developing models to predict the ideal tire compound choices for different race scenarios, a critical aspect of race strategy.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8020050" y="2800350"/>
            <a:ext cx="196024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Key Techniques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581775" y="3676650"/>
            <a:ext cx="474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Models were trained on historical data, weather, and track conditions using:</a:t>
            </a:r>
            <a:endParaRPr/>
          </a:p>
        </p:txBody>
      </p:sp>
      <p:pic>
        <p:nvPicPr>
          <p:cNvPr id="178" name="Google Shape;17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7050" y="22288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58237" y="2228850"/>
            <a:ext cx="3905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6686550" y="43815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6772275" y="43815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Decision Trees &amp; Random Forests: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Used for classification to determine the optimal tire.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6686550" y="49149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6772275" y="49149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Gradient Boosting Machines (GBM):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Employed for improved accuracy in prediction.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90800"/>
            <a:ext cx="53340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590800"/>
            <a:ext cx="5334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Methodology 3 &amp; 4: Drivers &amp; Learning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10858500" y="542925"/>
            <a:ext cx="61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TUST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076325" y="2886075"/>
            <a:ext cx="454056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Paper 3: Cluster Analysis of F1 Drivers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866775" y="3267075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"Racing Your Rival" (Syracuse University, 2021)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7172325" y="2886075"/>
            <a:ext cx="374046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Paper 4: Competitive Learning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6581775" y="3267075"/>
            <a:ext cx="4743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58595B"/>
                </a:solidFill>
                <a:latin typeface="Lato"/>
                <a:ea typeface="Lato"/>
                <a:cs typeface="Lato"/>
                <a:sym typeface="Lato"/>
              </a:rPr>
              <a:t>"Learning from... Success and Failure" (INFORMS, 2022)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971550" y="37052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1057275" y="370522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K-Means &amp; Hierarchical Clustering: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Used to group drivers based on performance metrics, racing styles, and consistency.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971550" y="42386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057275" y="4238625"/>
            <a:ext cx="4552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enables teams to assess threats and develop targeted strategies.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6686550" y="37052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6772275" y="370522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Bayesian Learning: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Updates belief probabilities based on race outcomes to refine strategies.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6686550" y="4238625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6772275" y="4238625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Q-learning (Reinforcement):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Applied to optimize race strategy and decision-making under uncertainty.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830341" y="3086100"/>
            <a:ext cx="1053131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Evaluation &amp; Results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7910" y="88115"/>
            <a:ext cx="610244" cy="4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295205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77259"/>
            <a:ext cx="12191999" cy="10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47925"/>
            <a:ext cx="5334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2447925"/>
            <a:ext cx="53340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571500" y="952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Results: Aerodynamics &amp; Tire Strategy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10858500" y="381000"/>
            <a:ext cx="6191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Somaiya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10858500" y="542925"/>
            <a:ext cx="6191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TRUST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2362200" y="2743200"/>
            <a:ext cx="184023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Aerodynamics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866775" y="3371850"/>
            <a:ext cx="4743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Machine learning significantly enhances aerodynamic efficiency.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8139112" y="2743200"/>
            <a:ext cx="171021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46E5"/>
                </a:solidFill>
                <a:latin typeface="Poppins"/>
                <a:ea typeface="Poppins"/>
                <a:cs typeface="Poppins"/>
                <a:sym typeface="Poppins"/>
              </a:rPr>
              <a:t>Tire Decisions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6581775" y="3371850"/>
            <a:ext cx="47434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models proved highly effective in predicting tire choice.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971550" y="38481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1057275" y="38481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PCA successfully reduced data dimensionality, allowing engineers to focus on critical variables.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971550" y="43815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1057275" y="43815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Clustering identified optimal aerodynamic configurations, leading to better car performance and fuel efficiency.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6686550" y="38481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6772275" y="38481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Random Forest and XGBoost models achieved an </a:t>
            </a: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accuracy of 85%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in predicting optimal compounds.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6686550" y="4381500"/>
            <a:ext cx="85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6772275" y="43815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Feature analysis revealed </a:t>
            </a: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track temperature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200" b="1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pit stop strategy</a:t>
            </a: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as the most influential factors.</a:t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0" y="6286500"/>
            <a:ext cx="12192000" cy="571500"/>
          </a:xfrm>
          <a:prstGeom prst="roundRect">
            <a:avLst>
              <a:gd name="adj" fmla="val 16667"/>
            </a:avLst>
          </a:prstGeom>
          <a:solidFill>
            <a:srgbClr val="B72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1088</Words>
  <Application>Microsoft Office PowerPoint</Application>
  <PresentationFormat>Widescreen</PresentationFormat>
  <Paragraphs>157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Lato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Ashish Ghatkar</dc:creator>
  <cp:lastModifiedBy>ASHISH DILIP GHATKAR</cp:lastModifiedBy>
  <cp:revision>2</cp:revision>
  <dcterms:modified xsi:type="dcterms:W3CDTF">2025-10-29T18:52:41Z</dcterms:modified>
</cp:coreProperties>
</file>